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4630400" cy="8229600"/>
  <p:notesSz cx="8229600" cy="14630400"/>
  <p:embeddedFontLst>
    <p:embeddedFont>
      <p:font typeface="Lora"/>
      <p:regular r:id="rId28"/>
    </p:embeddedFont>
    <p:embeddedFont>
      <p:font typeface="Lora"/>
      <p:regular r:id="rId29"/>
    </p:embeddedFont>
    <p:embeddedFont>
      <p:font typeface="Lora"/>
      <p:regular r:id="rId30"/>
    </p:embeddedFont>
    <p:embeddedFont>
      <p:font typeface="Lora"/>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openxmlformats.org/officeDocument/2006/relationships/font" Target="fonts/font1.fntdata"/><Relationship Id="rId29" Type="http://schemas.openxmlformats.org/officeDocument/2006/relationships/font" Target="fonts/font2.fntdata"/><Relationship Id="rId30" Type="http://schemas.openxmlformats.org/officeDocument/2006/relationships/font" Target="fonts/font3.fntdata"/><Relationship Id="rId3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slideLayout" Target="../slideLayouts/slideLayout20.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465189"/>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Q1 2025 Sales Performance Analysis </a:t>
            </a:r>
            <a:endParaRPr lang="en-US" sz="4400" dirty="0"/>
          </a:p>
        </p:txBody>
      </p:sp>
      <p:sp>
        <p:nvSpPr>
          <p:cNvPr id="4" name="Text 1"/>
          <p:cNvSpPr/>
          <p:nvPr/>
        </p:nvSpPr>
        <p:spPr>
          <a:xfrm>
            <a:off x="6324124" y="4232196"/>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presentation outlines the business requirements for the Q1 2025 Sales Performance Analysis Report, which aims to analyze product sales performance on Amazon based on available data, providing insights into key factors influencing revenue, sales volume, and customer engagement.</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5443" y="539115"/>
            <a:ext cx="4608314" cy="576024"/>
          </a:xfrm>
          <a:prstGeom prst="rect">
            <a:avLst/>
          </a:prstGeom>
          <a:noFill/>
          <a:ln/>
        </p:spPr>
        <p:txBody>
          <a:bodyPr wrap="none" lIns="0" tIns="0" rIns="0" bIns="0" rtlCol="0" anchor="t"/>
          <a:lstStyle/>
          <a:p>
            <a:pPr indent="0" marL="0">
              <a:lnSpc>
                <a:spcPts val="4500"/>
              </a:lnSpc>
              <a:buNone/>
            </a:pPr>
            <a:r>
              <a:rPr lang="en-US" sz="3600" dirty="0">
                <a:solidFill>
                  <a:srgbClr val="F98AC7"/>
                </a:solidFill>
                <a:latin typeface="Lora" pitchFamily="34" charset="0"/>
                <a:ea typeface="Lora" pitchFamily="34" charset="-122"/>
                <a:cs typeface="Lora" pitchFamily="34" charset="-120"/>
              </a:rPr>
              <a:t>Pivot Table</a:t>
            </a:r>
            <a:endParaRPr lang="en-US" sz="3600" dirty="0"/>
          </a:p>
        </p:txBody>
      </p:sp>
      <p:pic>
        <p:nvPicPr>
          <p:cNvPr id="3" name="Image 0" descr="preencoded.png">    </p:cNvPr>
          <p:cNvPicPr>
            <a:picLocks noChangeAspect="1"/>
          </p:cNvPicPr>
          <p:nvPr/>
        </p:nvPicPr>
        <p:blipFill>
          <a:blip r:embed="rId1"/>
          <a:stretch>
            <a:fillRect/>
          </a:stretch>
        </p:blipFill>
        <p:spPr>
          <a:xfrm>
            <a:off x="2194798" y="1506736"/>
            <a:ext cx="10240804" cy="2368153"/>
          </a:xfrm>
          <a:prstGeom prst="rect">
            <a:avLst/>
          </a:prstGeom>
        </p:spPr>
      </p:pic>
      <p:sp>
        <p:nvSpPr>
          <p:cNvPr id="4" name="Text 1"/>
          <p:cNvSpPr/>
          <p:nvPr/>
        </p:nvSpPr>
        <p:spPr>
          <a:xfrm>
            <a:off x="685443" y="4095155"/>
            <a:ext cx="13259514" cy="391597"/>
          </a:xfrm>
          <a:prstGeom prst="rect">
            <a:avLst/>
          </a:prstGeom>
          <a:noFill/>
          <a:ln/>
        </p:spPr>
        <p:txBody>
          <a:bodyPr wrap="none" lIns="0" tIns="0" rIns="0" bIns="0" rtlCol="0" anchor="t"/>
          <a:lstStyle/>
          <a:p>
            <a:pPr indent="0" marL="0">
              <a:lnSpc>
                <a:spcPts val="3050"/>
              </a:lnSpc>
              <a:buNone/>
            </a:pPr>
            <a:r>
              <a:rPr lang="en-US" sz="1900" dirty="0">
                <a:solidFill>
                  <a:srgbClr val="D6E5EF"/>
                </a:solidFill>
                <a:latin typeface="Source Sans Pro" pitchFamily="34" charset="0"/>
                <a:ea typeface="Source Sans Pro" pitchFamily="34" charset="-122"/>
                <a:cs typeface="Source Sans Pro" pitchFamily="34" charset="-120"/>
              </a:rPr>
              <a:t>No of items in Ecah Category</a:t>
            </a:r>
            <a:endParaRPr lang="en-US" sz="1900" dirty="0"/>
          </a:p>
        </p:txBody>
      </p:sp>
      <p:pic>
        <p:nvPicPr>
          <p:cNvPr id="5" name="Image 1" descr="preencoded.png">    </p:cNvPr>
          <p:cNvPicPr>
            <a:picLocks noChangeAspect="1"/>
          </p:cNvPicPr>
          <p:nvPr/>
        </p:nvPicPr>
        <p:blipFill>
          <a:blip r:embed="rId2"/>
          <a:stretch>
            <a:fillRect/>
          </a:stretch>
        </p:blipFill>
        <p:spPr>
          <a:xfrm>
            <a:off x="685443" y="4707017"/>
            <a:ext cx="3942636" cy="29833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576983"/>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Top 5 Product</a:t>
            </a:r>
            <a:endParaRPr lang="en-US" sz="4400" dirty="0"/>
          </a:p>
        </p:txBody>
      </p:sp>
      <p:sp>
        <p:nvSpPr>
          <p:cNvPr id="3" name="Text 1"/>
          <p:cNvSpPr/>
          <p:nvPr/>
        </p:nvSpPr>
        <p:spPr>
          <a:xfrm>
            <a:off x="837724" y="2639973"/>
            <a:ext cx="8358664" cy="351949"/>
          </a:xfrm>
          <a:prstGeom prst="rect">
            <a:avLst/>
          </a:prstGeom>
          <a:noFill/>
          <a:ln/>
        </p:spPr>
        <p:txBody>
          <a:bodyPr wrap="none" lIns="0" tIns="0" rIns="0" bIns="0" rtlCol="0" anchor="t"/>
          <a:lstStyle/>
          <a:p>
            <a:pPr indent="0" marL="0">
              <a:lnSpc>
                <a:spcPts val="2750"/>
              </a:lnSpc>
              <a:buNone/>
            </a:pPr>
            <a:r>
              <a:rPr lang="en-US" sz="2200" b="1" dirty="0">
                <a:solidFill>
                  <a:srgbClr val="F98AC7"/>
                </a:solidFill>
                <a:latin typeface="Lora" pitchFamily="34" charset="0"/>
                <a:ea typeface="Lora" pitchFamily="34" charset="-122"/>
                <a:cs typeface="Lora" pitchFamily="34" charset="-120"/>
              </a:rPr>
              <a:t>Formula</a:t>
            </a:r>
            <a:pPr indent="0" marL="0">
              <a:lnSpc>
                <a:spcPts val="2750"/>
              </a:lnSpc>
              <a:buNone/>
            </a:pPr>
            <a:r>
              <a:rPr lang="en-US" sz="2200" dirty="0">
                <a:solidFill>
                  <a:srgbClr val="F98AC7"/>
                </a:solidFill>
                <a:latin typeface="Lora" pitchFamily="34" charset="0"/>
                <a:ea typeface="Lora" pitchFamily="34" charset="-122"/>
                <a:cs typeface="Lora" pitchFamily="34" charset="-120"/>
              </a:rPr>
              <a:t> =FILTER(Total_Table_Range, Range&gt;=LARGE(Range,5))</a:t>
            </a:r>
            <a:endParaRPr lang="en-US" sz="2200" dirty="0"/>
          </a:p>
        </p:txBody>
      </p:sp>
      <p:pic>
        <p:nvPicPr>
          <p:cNvPr id="4" name="Image 0" descr="preencoded.png">    </p:cNvPr>
          <p:cNvPicPr>
            <a:picLocks noChangeAspect="1"/>
          </p:cNvPicPr>
          <p:nvPr/>
        </p:nvPicPr>
        <p:blipFill>
          <a:blip r:embed="rId1"/>
          <a:stretch>
            <a:fillRect/>
          </a:stretch>
        </p:blipFill>
        <p:spPr>
          <a:xfrm>
            <a:off x="837724" y="3350895"/>
            <a:ext cx="8986838" cy="33016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560076"/>
            <a:ext cx="9866709"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Bottom 5 Product and Their Category</a:t>
            </a:r>
            <a:endParaRPr lang="en-US" sz="4400" dirty="0"/>
          </a:p>
        </p:txBody>
      </p:sp>
      <p:sp>
        <p:nvSpPr>
          <p:cNvPr id="3" name="Text 1"/>
          <p:cNvSpPr/>
          <p:nvPr/>
        </p:nvSpPr>
        <p:spPr>
          <a:xfrm>
            <a:off x="837724" y="2623066"/>
            <a:ext cx="8410456"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Formula =FILTER(Total_Table_Range , Range&lt;=SMALL(Range,5))</a:t>
            </a:r>
            <a:endParaRPr lang="en-US" sz="2200" dirty="0"/>
          </a:p>
        </p:txBody>
      </p:sp>
      <p:pic>
        <p:nvPicPr>
          <p:cNvPr id="4" name="Image 0" descr="preencoded.png">    </p:cNvPr>
          <p:cNvPicPr>
            <a:picLocks noChangeAspect="1"/>
          </p:cNvPicPr>
          <p:nvPr/>
        </p:nvPicPr>
        <p:blipFill>
          <a:blip r:embed="rId1"/>
          <a:stretch>
            <a:fillRect/>
          </a:stretch>
        </p:blipFill>
        <p:spPr>
          <a:xfrm>
            <a:off x="837724" y="3333988"/>
            <a:ext cx="9487614" cy="33355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008709"/>
            <a:ext cx="6115526"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Dashboard &amp; Reporting</a:t>
            </a:r>
            <a:endParaRPr lang="en-US" sz="4400" dirty="0"/>
          </a:p>
        </p:txBody>
      </p:sp>
      <p:sp>
        <p:nvSpPr>
          <p:cNvPr id="4" name="Text 1"/>
          <p:cNvSpPr/>
          <p:nvPr/>
        </p:nvSpPr>
        <p:spPr>
          <a:xfrm>
            <a:off x="837724" y="4071699"/>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dashboard will display key sales metrics in an interactive format, providing insights into top-performing and bottom-performing products, allowing for category-wise and rating-based filtering.</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79120" y="454938"/>
            <a:ext cx="3893225" cy="486608"/>
          </a:xfrm>
          <a:prstGeom prst="rect">
            <a:avLst/>
          </a:prstGeom>
          <a:noFill/>
          <a:ln/>
        </p:spPr>
        <p:txBody>
          <a:bodyPr wrap="none" lIns="0" tIns="0" rIns="0" bIns="0" rtlCol="0" anchor="t"/>
          <a:lstStyle/>
          <a:p>
            <a:pPr indent="0" marL="0">
              <a:lnSpc>
                <a:spcPts val="3800"/>
              </a:lnSpc>
              <a:buNone/>
            </a:pPr>
            <a:r>
              <a:rPr lang="en-US" sz="3050" dirty="0">
                <a:solidFill>
                  <a:srgbClr val="F98AC7"/>
                </a:solidFill>
                <a:latin typeface="Lora" pitchFamily="34" charset="0"/>
                <a:ea typeface="Lora" pitchFamily="34" charset="-122"/>
                <a:cs typeface="Lora" pitchFamily="34" charset="-120"/>
              </a:rPr>
              <a:t>DashBoard  View</a:t>
            </a:r>
            <a:endParaRPr lang="en-US" sz="3050" dirty="0"/>
          </a:p>
        </p:txBody>
      </p:sp>
      <p:pic>
        <p:nvPicPr>
          <p:cNvPr id="3" name="Image 0" descr="preencoded.png">    </p:cNvPr>
          <p:cNvPicPr>
            <a:picLocks noChangeAspect="1"/>
          </p:cNvPicPr>
          <p:nvPr/>
        </p:nvPicPr>
        <p:blipFill>
          <a:blip r:embed="rId1"/>
          <a:stretch>
            <a:fillRect/>
          </a:stretch>
        </p:blipFill>
        <p:spPr>
          <a:xfrm>
            <a:off x="579120" y="1272421"/>
            <a:ext cx="8651796" cy="3089553"/>
          </a:xfrm>
          <a:prstGeom prst="rect">
            <a:avLst/>
          </a:prstGeom>
        </p:spPr>
      </p:pic>
      <p:pic>
        <p:nvPicPr>
          <p:cNvPr id="4" name="Image 1" descr="preencoded.png">    </p:cNvPr>
          <p:cNvPicPr>
            <a:picLocks noChangeAspect="1"/>
          </p:cNvPicPr>
          <p:nvPr/>
        </p:nvPicPr>
        <p:blipFill>
          <a:blip r:embed="rId2"/>
          <a:stretch>
            <a:fillRect/>
          </a:stretch>
        </p:blipFill>
        <p:spPr>
          <a:xfrm>
            <a:off x="579120" y="4548068"/>
            <a:ext cx="9312235" cy="327231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1825704"/>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Sales By Category </a:t>
            </a:r>
            <a:endParaRPr lang="en-US" sz="2200" dirty="0"/>
          </a:p>
        </p:txBody>
      </p:sp>
      <p:pic>
        <p:nvPicPr>
          <p:cNvPr id="3" name="Image 0" descr="preencoded.png">    </p:cNvPr>
          <p:cNvPicPr>
            <a:picLocks noChangeAspect="1"/>
          </p:cNvPicPr>
          <p:nvPr/>
        </p:nvPicPr>
        <p:blipFill>
          <a:blip r:embed="rId1"/>
          <a:stretch>
            <a:fillRect/>
          </a:stretch>
        </p:blipFill>
        <p:spPr>
          <a:xfrm>
            <a:off x="837724" y="2446853"/>
            <a:ext cx="5970389" cy="3224451"/>
          </a:xfrm>
          <a:prstGeom prst="rect">
            <a:avLst/>
          </a:prstGeom>
        </p:spPr>
      </p:pic>
      <p:sp>
        <p:nvSpPr>
          <p:cNvPr id="4" name="Text 1"/>
          <p:cNvSpPr/>
          <p:nvPr/>
        </p:nvSpPr>
        <p:spPr>
          <a:xfrm>
            <a:off x="7614761" y="1825704"/>
            <a:ext cx="3089672"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Product Sales By Rating</a:t>
            </a:r>
            <a:endParaRPr lang="en-US" sz="2200" dirty="0"/>
          </a:p>
        </p:txBody>
      </p:sp>
      <p:pic>
        <p:nvPicPr>
          <p:cNvPr id="5" name="Image 1" descr="preencoded.png">    </p:cNvPr>
          <p:cNvPicPr>
            <a:picLocks noChangeAspect="1"/>
          </p:cNvPicPr>
          <p:nvPr/>
        </p:nvPicPr>
        <p:blipFill>
          <a:blip r:embed="rId2"/>
          <a:stretch>
            <a:fillRect/>
          </a:stretch>
        </p:blipFill>
        <p:spPr>
          <a:xfrm>
            <a:off x="7614761" y="2446853"/>
            <a:ext cx="6185535" cy="39270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1419939"/>
            <a:ext cx="5281493"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Discount impact on Sales Category Wise</a:t>
            </a:r>
            <a:endParaRPr lang="en-US" sz="2200" dirty="0"/>
          </a:p>
        </p:txBody>
      </p:sp>
      <p:pic>
        <p:nvPicPr>
          <p:cNvPr id="3" name="Image 0" descr="preencoded.png">    </p:cNvPr>
          <p:cNvPicPr>
            <a:picLocks noChangeAspect="1"/>
          </p:cNvPicPr>
          <p:nvPr/>
        </p:nvPicPr>
        <p:blipFill>
          <a:blip r:embed="rId1"/>
          <a:stretch>
            <a:fillRect/>
          </a:stretch>
        </p:blipFill>
        <p:spPr>
          <a:xfrm>
            <a:off x="837724" y="2041088"/>
            <a:ext cx="5970389" cy="3065145"/>
          </a:xfrm>
          <a:prstGeom prst="rect">
            <a:avLst/>
          </a:prstGeom>
        </p:spPr>
      </p:pic>
      <p:sp>
        <p:nvSpPr>
          <p:cNvPr id="4" name="Text 1"/>
          <p:cNvSpPr/>
          <p:nvPr/>
        </p:nvSpPr>
        <p:spPr>
          <a:xfrm>
            <a:off x="7614761" y="1419939"/>
            <a:ext cx="401633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                        Discount Impact </a:t>
            </a:r>
            <a:endParaRPr lang="en-US" sz="2200" dirty="0"/>
          </a:p>
        </p:txBody>
      </p:sp>
      <p:pic>
        <p:nvPicPr>
          <p:cNvPr id="5" name="Image 1" descr="preencoded.png">    </p:cNvPr>
          <p:cNvPicPr>
            <a:picLocks noChangeAspect="1"/>
          </p:cNvPicPr>
          <p:nvPr/>
        </p:nvPicPr>
        <p:blipFill>
          <a:blip r:embed="rId2"/>
          <a:stretch>
            <a:fillRect/>
          </a:stretch>
        </p:blipFill>
        <p:spPr>
          <a:xfrm>
            <a:off x="7614761" y="2041088"/>
            <a:ext cx="6185535" cy="47386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1732240"/>
            <a:ext cx="4457819"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Top 5 Selling Product By Category</a:t>
            </a:r>
            <a:endParaRPr lang="en-US" sz="2200" dirty="0"/>
          </a:p>
        </p:txBody>
      </p:sp>
      <p:pic>
        <p:nvPicPr>
          <p:cNvPr id="3" name="Image 0" descr="preencoded.png">    </p:cNvPr>
          <p:cNvPicPr>
            <a:picLocks noChangeAspect="1"/>
          </p:cNvPicPr>
          <p:nvPr/>
        </p:nvPicPr>
        <p:blipFill>
          <a:blip r:embed="rId1"/>
          <a:stretch>
            <a:fillRect/>
          </a:stretch>
        </p:blipFill>
        <p:spPr>
          <a:xfrm>
            <a:off x="837724" y="2353389"/>
            <a:ext cx="6185535" cy="4114086"/>
          </a:xfrm>
          <a:prstGeom prst="rect">
            <a:avLst/>
          </a:prstGeom>
        </p:spPr>
      </p:pic>
      <p:sp>
        <p:nvSpPr>
          <p:cNvPr id="4" name="Text 1"/>
          <p:cNvSpPr/>
          <p:nvPr/>
        </p:nvSpPr>
        <p:spPr>
          <a:xfrm>
            <a:off x="7614761" y="1732240"/>
            <a:ext cx="2816185" cy="351949"/>
          </a:xfrm>
          <a:prstGeom prst="rect">
            <a:avLst/>
          </a:prstGeom>
          <a:noFill/>
          <a:ln/>
        </p:spPr>
        <p:txBody>
          <a:bodyPr wrap="none" lIns="0" tIns="0" rIns="0" bIns="0" rtlCol="0" anchor="t"/>
          <a:lstStyle/>
          <a:p>
            <a:pPr indent="0" marL="0">
              <a:lnSpc>
                <a:spcPts val="2750"/>
              </a:lnSpc>
              <a:buNone/>
            </a:pPr>
            <a:endParaRPr lang="en-US" sz="2200" dirty="0"/>
          </a:p>
        </p:txBody>
      </p:sp>
      <p:pic>
        <p:nvPicPr>
          <p:cNvPr id="5" name="Image 1" descr="preencoded.png">    </p:cNvPr>
          <p:cNvPicPr>
            <a:picLocks noChangeAspect="1"/>
          </p:cNvPicPr>
          <p:nvPr/>
        </p:nvPicPr>
        <p:blipFill>
          <a:blip r:embed="rId2"/>
          <a:stretch>
            <a:fillRect/>
          </a:stretch>
        </p:blipFill>
        <p:spPr>
          <a:xfrm>
            <a:off x="7614761" y="2353389"/>
            <a:ext cx="6185535" cy="18198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37724" y="1565672"/>
            <a:ext cx="4925616"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Bottom 5 Selling Product by Category</a:t>
            </a:r>
            <a:endParaRPr lang="en-US" sz="2200" dirty="0"/>
          </a:p>
        </p:txBody>
      </p:sp>
      <p:pic>
        <p:nvPicPr>
          <p:cNvPr id="3" name="Image 0" descr="preencoded.png">    </p:cNvPr>
          <p:cNvPicPr>
            <a:picLocks noChangeAspect="1"/>
          </p:cNvPicPr>
          <p:nvPr/>
        </p:nvPicPr>
        <p:blipFill>
          <a:blip r:embed="rId1"/>
          <a:stretch>
            <a:fillRect/>
          </a:stretch>
        </p:blipFill>
        <p:spPr>
          <a:xfrm>
            <a:off x="837724" y="2186821"/>
            <a:ext cx="6185535" cy="4447103"/>
          </a:xfrm>
          <a:prstGeom prst="rect">
            <a:avLst/>
          </a:prstGeom>
        </p:spPr>
      </p:pic>
      <p:sp>
        <p:nvSpPr>
          <p:cNvPr id="4" name="Text 1"/>
          <p:cNvSpPr/>
          <p:nvPr/>
        </p:nvSpPr>
        <p:spPr>
          <a:xfrm>
            <a:off x="7614761" y="1565672"/>
            <a:ext cx="2816185" cy="351949"/>
          </a:xfrm>
          <a:prstGeom prst="rect">
            <a:avLst/>
          </a:prstGeom>
          <a:noFill/>
          <a:ln/>
        </p:spPr>
        <p:txBody>
          <a:bodyPr wrap="none" lIns="0" tIns="0" rIns="0" bIns="0" rtlCol="0" anchor="t"/>
          <a:lstStyle/>
          <a:p>
            <a:pPr indent="0" marL="0">
              <a:lnSpc>
                <a:spcPts val="2750"/>
              </a:lnSpc>
              <a:buNone/>
            </a:pPr>
            <a:endParaRPr lang="en-US" sz="2200" dirty="0"/>
          </a:p>
        </p:txBody>
      </p:sp>
      <p:pic>
        <p:nvPicPr>
          <p:cNvPr id="5" name="Image 1" descr="preencoded.png">    </p:cNvPr>
          <p:cNvPicPr>
            <a:picLocks noChangeAspect="1"/>
          </p:cNvPicPr>
          <p:nvPr/>
        </p:nvPicPr>
        <p:blipFill>
          <a:blip r:embed="rId2"/>
          <a:stretch>
            <a:fillRect/>
          </a:stretch>
        </p:blipFill>
        <p:spPr>
          <a:xfrm>
            <a:off x="7614761" y="2186821"/>
            <a:ext cx="6185535" cy="20303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2282190"/>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Success Criteria</a:t>
            </a:r>
            <a:endParaRPr lang="en-US" sz="4400" dirty="0"/>
          </a:p>
        </p:txBody>
      </p:sp>
      <p:pic>
        <p:nvPicPr>
          <p:cNvPr id="3" name="Image 0" descr="preencoded.png">    </p:cNvPr>
          <p:cNvPicPr>
            <a:picLocks noChangeAspect="1"/>
          </p:cNvPicPr>
          <p:nvPr/>
        </p:nvPicPr>
        <p:blipFill>
          <a:blip r:embed="rId1"/>
          <a:stretch>
            <a:fillRect/>
          </a:stretch>
        </p:blipFill>
        <p:spPr>
          <a:xfrm>
            <a:off x="837724" y="3464957"/>
            <a:ext cx="598408" cy="598408"/>
          </a:xfrm>
          <a:prstGeom prst="rect">
            <a:avLst/>
          </a:prstGeom>
        </p:spPr>
      </p:pic>
      <p:sp>
        <p:nvSpPr>
          <p:cNvPr id="4" name="Text 1"/>
          <p:cNvSpPr/>
          <p:nvPr/>
        </p:nvSpPr>
        <p:spPr>
          <a:xfrm>
            <a:off x="837724" y="430268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Sales Report</a:t>
            </a:r>
            <a:endParaRPr lang="en-US" sz="2200" dirty="0"/>
          </a:p>
        </p:txBody>
      </p:sp>
      <p:sp>
        <p:nvSpPr>
          <p:cNvPr id="5" name="Text 2"/>
          <p:cNvSpPr/>
          <p:nvPr/>
        </p:nvSpPr>
        <p:spPr>
          <a:xfrm>
            <a:off x="837724" y="4798219"/>
            <a:ext cx="2969419"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Generation of the Q1 2025 Sales Performance Report.</a:t>
            </a:r>
            <a:endParaRPr lang="en-US" sz="1850" dirty="0"/>
          </a:p>
        </p:txBody>
      </p:sp>
      <p:pic>
        <p:nvPicPr>
          <p:cNvPr id="6" name="Image 1" descr="preencoded.png">    </p:cNvPr>
          <p:cNvPicPr>
            <a:picLocks noChangeAspect="1"/>
          </p:cNvPicPr>
          <p:nvPr/>
        </p:nvPicPr>
        <p:blipFill>
          <a:blip r:embed="rId2"/>
          <a:stretch>
            <a:fillRect/>
          </a:stretch>
        </p:blipFill>
        <p:spPr>
          <a:xfrm>
            <a:off x="4166116" y="3464957"/>
            <a:ext cx="598408" cy="598408"/>
          </a:xfrm>
          <a:prstGeom prst="rect">
            <a:avLst/>
          </a:prstGeom>
        </p:spPr>
      </p:pic>
      <p:sp>
        <p:nvSpPr>
          <p:cNvPr id="7" name="Text 3"/>
          <p:cNvSpPr/>
          <p:nvPr/>
        </p:nvSpPr>
        <p:spPr>
          <a:xfrm>
            <a:off x="4166116" y="4302681"/>
            <a:ext cx="287464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Actionable Dashboard</a:t>
            </a:r>
            <a:endParaRPr lang="en-US" sz="2200" dirty="0"/>
          </a:p>
        </p:txBody>
      </p:sp>
      <p:sp>
        <p:nvSpPr>
          <p:cNvPr id="8" name="Text 4"/>
          <p:cNvSpPr/>
          <p:nvPr/>
        </p:nvSpPr>
        <p:spPr>
          <a:xfrm>
            <a:off x="4166116" y="4798219"/>
            <a:ext cx="2969538"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Dashboard provides actionable insights for decision-making.</a:t>
            </a:r>
            <a:endParaRPr lang="en-US" sz="1850" dirty="0"/>
          </a:p>
        </p:txBody>
      </p:sp>
      <p:pic>
        <p:nvPicPr>
          <p:cNvPr id="9" name="Image 2" descr="preencoded.png">    </p:cNvPr>
          <p:cNvPicPr>
            <a:picLocks noChangeAspect="1"/>
          </p:cNvPicPr>
          <p:nvPr/>
        </p:nvPicPr>
        <p:blipFill>
          <a:blip r:embed="rId3"/>
          <a:stretch>
            <a:fillRect/>
          </a:stretch>
        </p:blipFill>
        <p:spPr>
          <a:xfrm>
            <a:off x="7494627" y="3464957"/>
            <a:ext cx="598408" cy="598408"/>
          </a:xfrm>
          <a:prstGeom prst="rect">
            <a:avLst/>
          </a:prstGeom>
        </p:spPr>
      </p:pic>
      <p:sp>
        <p:nvSpPr>
          <p:cNvPr id="10" name="Text 5"/>
          <p:cNvSpPr/>
          <p:nvPr/>
        </p:nvSpPr>
        <p:spPr>
          <a:xfrm>
            <a:off x="7494627" y="4302681"/>
            <a:ext cx="2821424"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Key Trends Identified</a:t>
            </a:r>
            <a:endParaRPr lang="en-US" sz="2200" dirty="0"/>
          </a:p>
        </p:txBody>
      </p:sp>
      <p:sp>
        <p:nvSpPr>
          <p:cNvPr id="11" name="Text 6"/>
          <p:cNvSpPr/>
          <p:nvPr/>
        </p:nvSpPr>
        <p:spPr>
          <a:xfrm>
            <a:off x="7494627" y="4798219"/>
            <a:ext cx="2969538"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Identification of key trends in sales, pricing, and ratings.</a:t>
            </a:r>
            <a:endParaRPr lang="en-US" sz="1850" dirty="0"/>
          </a:p>
        </p:txBody>
      </p:sp>
      <p:pic>
        <p:nvPicPr>
          <p:cNvPr id="12" name="Image 3" descr="preencoded.png">    </p:cNvPr>
          <p:cNvPicPr>
            <a:picLocks noChangeAspect="1"/>
          </p:cNvPicPr>
          <p:nvPr/>
        </p:nvPicPr>
        <p:blipFill>
          <a:blip r:embed="rId4"/>
          <a:stretch>
            <a:fillRect/>
          </a:stretch>
        </p:blipFill>
        <p:spPr>
          <a:xfrm>
            <a:off x="10823138" y="3464957"/>
            <a:ext cx="598408" cy="598408"/>
          </a:xfrm>
          <a:prstGeom prst="rect">
            <a:avLst/>
          </a:prstGeom>
        </p:spPr>
      </p:pic>
      <p:sp>
        <p:nvSpPr>
          <p:cNvPr id="13" name="Text 7"/>
          <p:cNvSpPr/>
          <p:nvPr/>
        </p:nvSpPr>
        <p:spPr>
          <a:xfrm>
            <a:off x="10823138" y="430268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Improved Strategy</a:t>
            </a:r>
            <a:endParaRPr lang="en-US" sz="2200" dirty="0"/>
          </a:p>
        </p:txBody>
      </p:sp>
      <p:sp>
        <p:nvSpPr>
          <p:cNvPr id="14" name="Text 8"/>
          <p:cNvSpPr/>
          <p:nvPr/>
        </p:nvSpPr>
        <p:spPr>
          <a:xfrm>
            <a:off x="10823138" y="4798219"/>
            <a:ext cx="2969538"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Improvement of business strategy based on report findings.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94215"/>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Project Objectives</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Data Preparation</a:t>
            </a:r>
            <a:endParaRPr lang="en-US" sz="2200" dirty="0"/>
          </a:p>
        </p:txBody>
      </p:sp>
      <p:sp>
        <p:nvSpPr>
          <p:cNvPr id="4" name="Text 2"/>
          <p:cNvSpPr/>
          <p:nvPr/>
        </p:nvSpPr>
        <p:spPr>
          <a:xfrm>
            <a:off x="837724" y="4187785"/>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Clean and preprocess the dataset to ensure data quality. This includes removing duplicates, handling missing values, and converting data types.</a:t>
            </a:r>
            <a:endParaRPr lang="en-US" sz="1850" dirty="0"/>
          </a:p>
        </p:txBody>
      </p:sp>
      <p:sp>
        <p:nvSpPr>
          <p:cNvPr id="5" name="Text 3"/>
          <p:cNvSpPr/>
          <p:nvPr/>
        </p:nvSpPr>
        <p:spPr>
          <a:xfrm>
            <a:off x="7614761"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Sales Analysis</a:t>
            </a:r>
            <a:endParaRPr lang="en-US" sz="2200" dirty="0"/>
          </a:p>
        </p:txBody>
      </p:sp>
      <p:sp>
        <p:nvSpPr>
          <p:cNvPr id="6" name="Text 4"/>
          <p:cNvSpPr/>
          <p:nvPr/>
        </p:nvSpPr>
        <p:spPr>
          <a:xfrm>
            <a:off x="7614761" y="4187785"/>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Identify key sales trends and patterns, analyze factors affecting sales, such as discounts, ratings, and product categories, and generate insights for business decision-making.</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478994"/>
            <a:ext cx="6173986"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Deliverables &amp; Timeline</a:t>
            </a:r>
            <a:endParaRPr lang="en-US" sz="4400" dirty="0"/>
          </a:p>
        </p:txBody>
      </p:sp>
      <p:sp>
        <p:nvSpPr>
          <p:cNvPr id="4" name="Shape 1"/>
          <p:cNvSpPr/>
          <p:nvPr/>
        </p:nvSpPr>
        <p:spPr>
          <a:xfrm>
            <a:off x="837724" y="2541984"/>
            <a:ext cx="7468553" cy="4208502"/>
          </a:xfrm>
          <a:prstGeom prst="roundRect">
            <a:avLst>
              <a:gd name="adj" fmla="val 853"/>
            </a:avLst>
          </a:prstGeom>
          <a:noFill/>
          <a:ln w="7620">
            <a:solidFill>
              <a:srgbClr val="FFFFFF">
                <a:alpha val="24000"/>
              </a:srgbClr>
            </a:solidFill>
            <a:prstDash val="solid"/>
          </a:ln>
        </p:spPr>
      </p:sp>
      <p:sp>
        <p:nvSpPr>
          <p:cNvPr id="5" name="Shape 2"/>
          <p:cNvSpPr/>
          <p:nvPr/>
        </p:nvSpPr>
        <p:spPr>
          <a:xfrm>
            <a:off x="845344" y="2549604"/>
            <a:ext cx="7452479" cy="685443"/>
          </a:xfrm>
          <a:prstGeom prst="rect">
            <a:avLst/>
          </a:prstGeom>
          <a:solidFill>
            <a:srgbClr val="FFFFFF">
              <a:alpha val="4000"/>
            </a:srgbClr>
          </a:solidFill>
          <a:ln/>
        </p:spPr>
      </p:sp>
      <p:sp>
        <p:nvSpPr>
          <p:cNvPr id="6" name="Text 3"/>
          <p:cNvSpPr/>
          <p:nvPr/>
        </p:nvSpPr>
        <p:spPr>
          <a:xfrm>
            <a:off x="1085493" y="2700814"/>
            <a:ext cx="200144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Task</a:t>
            </a:r>
            <a:endParaRPr lang="en-US" sz="1850" dirty="0"/>
          </a:p>
        </p:txBody>
      </p:sp>
      <p:sp>
        <p:nvSpPr>
          <p:cNvPr id="7" name="Text 4"/>
          <p:cNvSpPr/>
          <p:nvPr/>
        </p:nvSpPr>
        <p:spPr>
          <a:xfrm>
            <a:off x="3573185" y="2700814"/>
            <a:ext cx="199763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Responsible</a:t>
            </a:r>
            <a:endParaRPr lang="en-US" sz="1850" dirty="0"/>
          </a:p>
        </p:txBody>
      </p:sp>
      <p:sp>
        <p:nvSpPr>
          <p:cNvPr id="8" name="Text 5"/>
          <p:cNvSpPr/>
          <p:nvPr/>
        </p:nvSpPr>
        <p:spPr>
          <a:xfrm>
            <a:off x="6057067" y="2700814"/>
            <a:ext cx="200144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Deadline</a:t>
            </a:r>
            <a:endParaRPr lang="en-US" sz="1850" dirty="0"/>
          </a:p>
        </p:txBody>
      </p:sp>
      <p:sp>
        <p:nvSpPr>
          <p:cNvPr id="9" name="Shape 6"/>
          <p:cNvSpPr/>
          <p:nvPr/>
        </p:nvSpPr>
        <p:spPr>
          <a:xfrm>
            <a:off x="845344" y="3235047"/>
            <a:ext cx="7452479" cy="685443"/>
          </a:xfrm>
          <a:prstGeom prst="rect">
            <a:avLst/>
          </a:prstGeom>
          <a:solidFill>
            <a:srgbClr val="000000">
              <a:alpha val="4000"/>
            </a:srgbClr>
          </a:solidFill>
          <a:ln/>
        </p:spPr>
      </p:sp>
      <p:sp>
        <p:nvSpPr>
          <p:cNvPr id="10" name="Text 7"/>
          <p:cNvSpPr/>
          <p:nvPr/>
        </p:nvSpPr>
        <p:spPr>
          <a:xfrm>
            <a:off x="1085493" y="3386257"/>
            <a:ext cx="200144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Data Cleaning</a:t>
            </a:r>
            <a:endParaRPr lang="en-US" sz="1850" dirty="0"/>
          </a:p>
        </p:txBody>
      </p:sp>
      <p:sp>
        <p:nvSpPr>
          <p:cNvPr id="11" name="Text 8"/>
          <p:cNvSpPr/>
          <p:nvPr/>
        </p:nvSpPr>
        <p:spPr>
          <a:xfrm>
            <a:off x="3573185" y="3386257"/>
            <a:ext cx="199763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Data Engineers</a:t>
            </a:r>
            <a:endParaRPr lang="en-US" sz="1850" dirty="0"/>
          </a:p>
        </p:txBody>
      </p:sp>
      <p:sp>
        <p:nvSpPr>
          <p:cNvPr id="12" name="Text 9"/>
          <p:cNvSpPr/>
          <p:nvPr/>
        </p:nvSpPr>
        <p:spPr>
          <a:xfrm>
            <a:off x="6057067" y="3386257"/>
            <a:ext cx="200144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23-02-25</a:t>
            </a:r>
            <a:endParaRPr lang="en-US" sz="1850" dirty="0"/>
          </a:p>
        </p:txBody>
      </p:sp>
      <p:sp>
        <p:nvSpPr>
          <p:cNvPr id="13" name="Shape 10"/>
          <p:cNvSpPr/>
          <p:nvPr/>
        </p:nvSpPr>
        <p:spPr>
          <a:xfrm>
            <a:off x="845344" y="3920490"/>
            <a:ext cx="7452479" cy="685443"/>
          </a:xfrm>
          <a:prstGeom prst="rect">
            <a:avLst/>
          </a:prstGeom>
          <a:solidFill>
            <a:srgbClr val="FFFFFF">
              <a:alpha val="4000"/>
            </a:srgbClr>
          </a:solidFill>
          <a:ln/>
        </p:spPr>
      </p:sp>
      <p:sp>
        <p:nvSpPr>
          <p:cNvPr id="14" name="Text 11"/>
          <p:cNvSpPr/>
          <p:nvPr/>
        </p:nvSpPr>
        <p:spPr>
          <a:xfrm>
            <a:off x="1085493" y="4071699"/>
            <a:ext cx="200144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Data Analysis</a:t>
            </a:r>
            <a:endParaRPr lang="en-US" sz="1850" dirty="0"/>
          </a:p>
        </p:txBody>
      </p:sp>
      <p:sp>
        <p:nvSpPr>
          <p:cNvPr id="15" name="Text 12"/>
          <p:cNvSpPr/>
          <p:nvPr/>
        </p:nvSpPr>
        <p:spPr>
          <a:xfrm>
            <a:off x="3573185" y="4071699"/>
            <a:ext cx="199763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Data Analysts</a:t>
            </a:r>
            <a:endParaRPr lang="en-US" sz="1850" dirty="0"/>
          </a:p>
        </p:txBody>
      </p:sp>
      <p:sp>
        <p:nvSpPr>
          <p:cNvPr id="16" name="Text 13"/>
          <p:cNvSpPr/>
          <p:nvPr/>
        </p:nvSpPr>
        <p:spPr>
          <a:xfrm>
            <a:off x="6057067" y="4071699"/>
            <a:ext cx="200144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24-02-25</a:t>
            </a:r>
            <a:endParaRPr lang="en-US" sz="1850" dirty="0"/>
          </a:p>
        </p:txBody>
      </p:sp>
      <p:sp>
        <p:nvSpPr>
          <p:cNvPr id="17" name="Shape 14"/>
          <p:cNvSpPr/>
          <p:nvPr/>
        </p:nvSpPr>
        <p:spPr>
          <a:xfrm>
            <a:off x="845344" y="4605933"/>
            <a:ext cx="7452479" cy="1068467"/>
          </a:xfrm>
          <a:prstGeom prst="rect">
            <a:avLst/>
          </a:prstGeom>
          <a:solidFill>
            <a:srgbClr val="000000">
              <a:alpha val="4000"/>
            </a:srgbClr>
          </a:solidFill>
          <a:ln/>
        </p:spPr>
      </p:sp>
      <p:sp>
        <p:nvSpPr>
          <p:cNvPr id="18" name="Text 15"/>
          <p:cNvSpPr/>
          <p:nvPr/>
        </p:nvSpPr>
        <p:spPr>
          <a:xfrm>
            <a:off x="1085493" y="4757142"/>
            <a:ext cx="2001441"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Dashboard Development</a:t>
            </a:r>
            <a:endParaRPr lang="en-US" sz="1850" dirty="0"/>
          </a:p>
        </p:txBody>
      </p:sp>
      <p:sp>
        <p:nvSpPr>
          <p:cNvPr id="19" name="Text 16"/>
          <p:cNvSpPr/>
          <p:nvPr/>
        </p:nvSpPr>
        <p:spPr>
          <a:xfrm>
            <a:off x="3573185" y="4757142"/>
            <a:ext cx="199763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BI Developers</a:t>
            </a:r>
            <a:endParaRPr lang="en-US" sz="1850" dirty="0"/>
          </a:p>
        </p:txBody>
      </p:sp>
      <p:sp>
        <p:nvSpPr>
          <p:cNvPr id="20" name="Text 17"/>
          <p:cNvSpPr/>
          <p:nvPr/>
        </p:nvSpPr>
        <p:spPr>
          <a:xfrm>
            <a:off x="6057067" y="4757142"/>
            <a:ext cx="200144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24-02-25</a:t>
            </a:r>
            <a:endParaRPr lang="en-US" sz="1850" dirty="0"/>
          </a:p>
        </p:txBody>
      </p:sp>
      <p:sp>
        <p:nvSpPr>
          <p:cNvPr id="21" name="Shape 18"/>
          <p:cNvSpPr/>
          <p:nvPr/>
        </p:nvSpPr>
        <p:spPr>
          <a:xfrm>
            <a:off x="845344" y="5674400"/>
            <a:ext cx="7452479" cy="1068467"/>
          </a:xfrm>
          <a:prstGeom prst="rect">
            <a:avLst/>
          </a:prstGeom>
          <a:solidFill>
            <a:srgbClr val="FFFFFF">
              <a:alpha val="4000"/>
            </a:srgbClr>
          </a:solidFill>
          <a:ln/>
        </p:spPr>
      </p:sp>
      <p:sp>
        <p:nvSpPr>
          <p:cNvPr id="22" name="Text 19"/>
          <p:cNvSpPr/>
          <p:nvPr/>
        </p:nvSpPr>
        <p:spPr>
          <a:xfrm>
            <a:off x="1085493" y="5825609"/>
            <a:ext cx="2001441"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Final Report Submission</a:t>
            </a:r>
            <a:endParaRPr lang="en-US" sz="1850" dirty="0"/>
          </a:p>
        </p:txBody>
      </p:sp>
      <p:sp>
        <p:nvSpPr>
          <p:cNvPr id="23" name="Text 20"/>
          <p:cNvSpPr/>
          <p:nvPr/>
        </p:nvSpPr>
        <p:spPr>
          <a:xfrm>
            <a:off x="3573185" y="5825609"/>
            <a:ext cx="199763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Team Lead</a:t>
            </a:r>
            <a:endParaRPr lang="en-US" sz="1850" dirty="0"/>
          </a:p>
        </p:txBody>
      </p:sp>
      <p:sp>
        <p:nvSpPr>
          <p:cNvPr id="24" name="Text 21"/>
          <p:cNvSpPr/>
          <p:nvPr/>
        </p:nvSpPr>
        <p:spPr>
          <a:xfrm>
            <a:off x="6057067" y="5825609"/>
            <a:ext cx="200144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25-02-25</a:t>
            </a: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7724" y="2091214"/>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Conclusion</a:t>
            </a:r>
            <a:endParaRPr lang="en-US" sz="4400" dirty="0"/>
          </a:p>
        </p:txBody>
      </p:sp>
      <p:sp>
        <p:nvSpPr>
          <p:cNvPr id="3" name="Text 1"/>
          <p:cNvSpPr/>
          <p:nvPr/>
        </p:nvSpPr>
        <p:spPr>
          <a:xfrm>
            <a:off x="837724" y="3273981"/>
            <a:ext cx="12954952"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scope, objectives, and methodology for analyzing Q1 2025 Amazon sales performance disclose the sales and revenue growth. The project aims to derive meaningful insights to assist in business decision-making by leveraging data cleaning, sales estimation, and BI visualization techniques.</a:t>
            </a:r>
            <a:endParaRPr lang="en-US" sz="1850" dirty="0"/>
          </a:p>
        </p:txBody>
      </p:sp>
      <p:sp>
        <p:nvSpPr>
          <p:cNvPr id="4" name="Text 2"/>
          <p:cNvSpPr/>
          <p:nvPr/>
        </p:nvSpPr>
        <p:spPr>
          <a:xfrm>
            <a:off x="837724" y="4692253"/>
            <a:ext cx="12954952"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5" name="Text 3"/>
          <p:cNvSpPr/>
          <p:nvPr/>
        </p:nvSpPr>
        <p:spPr>
          <a:xfrm>
            <a:off x="837724" y="5434251"/>
            <a:ext cx="5632490" cy="704017"/>
          </a:xfrm>
          <a:prstGeom prst="rect">
            <a:avLst/>
          </a:prstGeom>
          <a:noFill/>
          <a:ln/>
        </p:spPr>
        <p:txBody>
          <a:bodyPr wrap="none" lIns="0" tIns="0" rIns="0" bIns="0" rtlCol="0" anchor="t"/>
          <a:lstStyle/>
          <a:p>
            <a:pPr indent="0" marL="0">
              <a:lnSpc>
                <a:spcPts val="5500"/>
              </a:lnSpc>
              <a:buNone/>
            </a:pPr>
            <a:r>
              <a:rPr lang="en-US" sz="4400" b="1" dirty="0">
                <a:solidFill>
                  <a:srgbClr val="F2F2F2"/>
                </a:solidFill>
                <a:latin typeface="Lora" pitchFamily="34" charset="0"/>
                <a:ea typeface="Lora" pitchFamily="34" charset="-122"/>
                <a:cs typeface="Lora" pitchFamily="34" charset="-120"/>
              </a:rPr>
              <a:t>Thank You…</a:t>
            </a:r>
            <a:endParaRPr lang="en-US" sz="4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27008"/>
          </a:xfrm>
          <a:prstGeom prst="rect">
            <a:avLst/>
          </a:prstGeom>
        </p:spPr>
      </p:pic>
      <p:sp>
        <p:nvSpPr>
          <p:cNvPr id="3" name="Text 0"/>
          <p:cNvSpPr/>
          <p:nvPr/>
        </p:nvSpPr>
        <p:spPr>
          <a:xfrm>
            <a:off x="763548" y="3502938"/>
            <a:ext cx="8083153" cy="641747"/>
          </a:xfrm>
          <a:prstGeom prst="rect">
            <a:avLst/>
          </a:prstGeom>
          <a:noFill/>
          <a:ln/>
        </p:spPr>
        <p:txBody>
          <a:bodyPr wrap="none" lIns="0" tIns="0" rIns="0" bIns="0" rtlCol="0" anchor="t"/>
          <a:lstStyle/>
          <a:p>
            <a:pPr indent="0" marL="0">
              <a:lnSpc>
                <a:spcPts val="5050"/>
              </a:lnSpc>
              <a:buNone/>
            </a:pPr>
            <a:r>
              <a:rPr lang="en-US" sz="4000" dirty="0">
                <a:solidFill>
                  <a:srgbClr val="F98AC7"/>
                </a:solidFill>
                <a:latin typeface="Lora" pitchFamily="34" charset="0"/>
                <a:ea typeface="Lora" pitchFamily="34" charset="-122"/>
                <a:cs typeface="Lora" pitchFamily="34" charset="-120"/>
              </a:rPr>
              <a:t>Team Structure &amp; Responsibilities</a:t>
            </a:r>
            <a:endParaRPr lang="en-US" sz="4000" dirty="0"/>
          </a:p>
        </p:txBody>
      </p:sp>
      <p:sp>
        <p:nvSpPr>
          <p:cNvPr id="4" name="Shape 1"/>
          <p:cNvSpPr/>
          <p:nvPr/>
        </p:nvSpPr>
        <p:spPr>
          <a:xfrm>
            <a:off x="763548" y="4471868"/>
            <a:ext cx="3112294" cy="2981801"/>
          </a:xfrm>
          <a:prstGeom prst="roundRect">
            <a:avLst>
              <a:gd name="adj" fmla="val 1098"/>
            </a:avLst>
          </a:prstGeom>
          <a:solidFill>
            <a:srgbClr val="444752"/>
          </a:solidFill>
          <a:ln/>
        </p:spPr>
      </p:sp>
      <p:sp>
        <p:nvSpPr>
          <p:cNvPr id="5" name="Text 2"/>
          <p:cNvSpPr/>
          <p:nvPr/>
        </p:nvSpPr>
        <p:spPr>
          <a:xfrm>
            <a:off x="981670" y="4689991"/>
            <a:ext cx="2566630" cy="320873"/>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Lora" pitchFamily="34" charset="0"/>
                <a:ea typeface="Lora" pitchFamily="34" charset="-122"/>
                <a:cs typeface="Lora" pitchFamily="34" charset="-120"/>
              </a:rPr>
              <a:t>Team Lead</a:t>
            </a:r>
            <a:endParaRPr lang="en-US" sz="2000" dirty="0"/>
          </a:p>
        </p:txBody>
      </p:sp>
      <p:sp>
        <p:nvSpPr>
          <p:cNvPr id="6" name="Text 3"/>
          <p:cNvSpPr/>
          <p:nvPr/>
        </p:nvSpPr>
        <p:spPr>
          <a:xfrm>
            <a:off x="981670" y="5141714"/>
            <a:ext cx="2676049" cy="2093833"/>
          </a:xfrm>
          <a:prstGeom prst="rect">
            <a:avLst/>
          </a:prstGeom>
          <a:noFill/>
          <a:ln/>
        </p:spPr>
        <p:txBody>
          <a:bodyPr wrap="square" lIns="0" tIns="0" rIns="0" bIns="0" rtlCol="0" anchor="t"/>
          <a:lstStyle/>
          <a:p>
            <a:pPr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Responsible for Guiding and Checking Updates Regarding Project and Motivating team to achieve goal ,Solving conflicts and clashes among team members.</a:t>
            </a:r>
            <a:endParaRPr lang="en-US" sz="1700" dirty="0"/>
          </a:p>
        </p:txBody>
      </p:sp>
      <p:sp>
        <p:nvSpPr>
          <p:cNvPr id="7" name="Shape 4"/>
          <p:cNvSpPr/>
          <p:nvPr/>
        </p:nvSpPr>
        <p:spPr>
          <a:xfrm>
            <a:off x="4093964" y="4471868"/>
            <a:ext cx="3112294" cy="2981801"/>
          </a:xfrm>
          <a:prstGeom prst="roundRect">
            <a:avLst>
              <a:gd name="adj" fmla="val 1098"/>
            </a:avLst>
          </a:prstGeom>
          <a:solidFill>
            <a:srgbClr val="444752"/>
          </a:solidFill>
          <a:ln/>
        </p:spPr>
      </p:sp>
      <p:sp>
        <p:nvSpPr>
          <p:cNvPr id="8" name="Text 5"/>
          <p:cNvSpPr/>
          <p:nvPr/>
        </p:nvSpPr>
        <p:spPr>
          <a:xfrm>
            <a:off x="4312087" y="4689991"/>
            <a:ext cx="2566630" cy="320873"/>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Lora" pitchFamily="34" charset="0"/>
                <a:ea typeface="Lora" pitchFamily="34" charset="-122"/>
                <a:cs typeface="Lora" pitchFamily="34" charset="-120"/>
              </a:rPr>
              <a:t>Data Engineers</a:t>
            </a:r>
            <a:endParaRPr lang="en-US" sz="2000" dirty="0"/>
          </a:p>
        </p:txBody>
      </p:sp>
      <p:sp>
        <p:nvSpPr>
          <p:cNvPr id="9" name="Text 6"/>
          <p:cNvSpPr/>
          <p:nvPr/>
        </p:nvSpPr>
        <p:spPr>
          <a:xfrm>
            <a:off x="4312087" y="5141714"/>
            <a:ext cx="2676049" cy="1744861"/>
          </a:xfrm>
          <a:prstGeom prst="rect">
            <a:avLst/>
          </a:prstGeom>
          <a:noFill/>
          <a:ln/>
        </p:spPr>
        <p:txBody>
          <a:bodyPr wrap="square" lIns="0" tIns="0" rIns="0" bIns="0" rtlCol="0" anchor="t"/>
          <a:lstStyle/>
          <a:p>
            <a:pPr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Responsible for data cleaning and preparation, including handling duplicates, missing values, and data type conversions.</a:t>
            </a:r>
            <a:endParaRPr lang="en-US" sz="1700" dirty="0"/>
          </a:p>
        </p:txBody>
      </p:sp>
      <p:sp>
        <p:nvSpPr>
          <p:cNvPr id="10" name="Shape 7"/>
          <p:cNvSpPr/>
          <p:nvPr/>
        </p:nvSpPr>
        <p:spPr>
          <a:xfrm>
            <a:off x="7424380" y="4471868"/>
            <a:ext cx="3112294" cy="2981801"/>
          </a:xfrm>
          <a:prstGeom prst="roundRect">
            <a:avLst>
              <a:gd name="adj" fmla="val 1098"/>
            </a:avLst>
          </a:prstGeom>
          <a:solidFill>
            <a:srgbClr val="444752"/>
          </a:solidFill>
          <a:ln/>
        </p:spPr>
      </p:sp>
      <p:sp>
        <p:nvSpPr>
          <p:cNvPr id="11" name="Text 8"/>
          <p:cNvSpPr/>
          <p:nvPr/>
        </p:nvSpPr>
        <p:spPr>
          <a:xfrm>
            <a:off x="7642503" y="4689991"/>
            <a:ext cx="2566630" cy="320873"/>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Lora" pitchFamily="34" charset="0"/>
                <a:ea typeface="Lora" pitchFamily="34" charset="-122"/>
                <a:cs typeface="Lora" pitchFamily="34" charset="-120"/>
              </a:rPr>
              <a:t>Data Analysts</a:t>
            </a:r>
            <a:endParaRPr lang="en-US" sz="2000" dirty="0"/>
          </a:p>
        </p:txBody>
      </p:sp>
      <p:sp>
        <p:nvSpPr>
          <p:cNvPr id="12" name="Text 9"/>
          <p:cNvSpPr/>
          <p:nvPr/>
        </p:nvSpPr>
        <p:spPr>
          <a:xfrm>
            <a:off x="7642503" y="5141714"/>
            <a:ext cx="2676049" cy="1744861"/>
          </a:xfrm>
          <a:prstGeom prst="rect">
            <a:avLst/>
          </a:prstGeom>
          <a:noFill/>
          <a:ln/>
        </p:spPr>
        <p:txBody>
          <a:bodyPr wrap="square" lIns="0" tIns="0" rIns="0" bIns="0" rtlCol="0" anchor="t"/>
          <a:lstStyle/>
          <a:p>
            <a:pPr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Perform exploratory data analysis (EDA) and identify key insights, including sales trends, pricing impact, and rating influence.</a:t>
            </a:r>
            <a:endParaRPr lang="en-US" sz="1700" dirty="0"/>
          </a:p>
        </p:txBody>
      </p:sp>
      <p:sp>
        <p:nvSpPr>
          <p:cNvPr id="13" name="Shape 10"/>
          <p:cNvSpPr/>
          <p:nvPr/>
        </p:nvSpPr>
        <p:spPr>
          <a:xfrm>
            <a:off x="10754797" y="4471868"/>
            <a:ext cx="3112294" cy="2981801"/>
          </a:xfrm>
          <a:prstGeom prst="roundRect">
            <a:avLst>
              <a:gd name="adj" fmla="val 1098"/>
            </a:avLst>
          </a:prstGeom>
          <a:solidFill>
            <a:srgbClr val="444752"/>
          </a:solidFill>
          <a:ln/>
        </p:spPr>
      </p:sp>
      <p:sp>
        <p:nvSpPr>
          <p:cNvPr id="14" name="Text 11"/>
          <p:cNvSpPr/>
          <p:nvPr/>
        </p:nvSpPr>
        <p:spPr>
          <a:xfrm>
            <a:off x="10972919" y="4689991"/>
            <a:ext cx="2566630" cy="320873"/>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Lora" pitchFamily="34" charset="0"/>
                <a:ea typeface="Lora" pitchFamily="34" charset="-122"/>
                <a:cs typeface="Lora" pitchFamily="34" charset="-120"/>
              </a:rPr>
              <a:t>BI Developers</a:t>
            </a:r>
            <a:endParaRPr lang="en-US" sz="2000" dirty="0"/>
          </a:p>
        </p:txBody>
      </p:sp>
      <p:sp>
        <p:nvSpPr>
          <p:cNvPr id="15" name="Text 12"/>
          <p:cNvSpPr/>
          <p:nvPr/>
        </p:nvSpPr>
        <p:spPr>
          <a:xfrm>
            <a:off x="10972919" y="5141714"/>
            <a:ext cx="2676049" cy="1395889"/>
          </a:xfrm>
          <a:prstGeom prst="rect">
            <a:avLst/>
          </a:prstGeom>
          <a:noFill/>
          <a:ln/>
        </p:spPr>
        <p:txBody>
          <a:bodyPr wrap="square" lIns="0" tIns="0" rIns="0" bIns="0" rtlCol="0" anchor="t"/>
          <a:lstStyle/>
          <a:p>
            <a:pPr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Build visualizations and dashboards to present insights, including interactive charts, graphs, and reports.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5450" y="585668"/>
            <a:ext cx="7535585" cy="626388"/>
          </a:xfrm>
          <a:prstGeom prst="rect">
            <a:avLst/>
          </a:prstGeom>
          <a:noFill/>
          <a:ln/>
        </p:spPr>
        <p:txBody>
          <a:bodyPr wrap="none" lIns="0" tIns="0" rIns="0" bIns="0" rtlCol="0" anchor="t"/>
          <a:lstStyle/>
          <a:p>
            <a:pPr indent="0" marL="0">
              <a:lnSpc>
                <a:spcPts val="4900"/>
              </a:lnSpc>
              <a:buNone/>
            </a:pPr>
            <a:r>
              <a:rPr lang="en-US" sz="3900" dirty="0">
                <a:solidFill>
                  <a:srgbClr val="F98AC7"/>
                </a:solidFill>
                <a:latin typeface="Lora" pitchFamily="34" charset="0"/>
                <a:ea typeface="Lora" pitchFamily="34" charset="-122"/>
                <a:cs typeface="Lora" pitchFamily="34" charset="-120"/>
              </a:rPr>
              <a:t>Unprepared Datasets of Amazon</a:t>
            </a:r>
            <a:endParaRPr lang="en-US" sz="3900" dirty="0"/>
          </a:p>
        </p:txBody>
      </p:sp>
      <p:pic>
        <p:nvPicPr>
          <p:cNvPr id="3" name="Image 0" descr="preencoded.png">    </p:cNvPr>
          <p:cNvPicPr>
            <a:picLocks noChangeAspect="1"/>
          </p:cNvPicPr>
          <p:nvPr/>
        </p:nvPicPr>
        <p:blipFill>
          <a:blip r:embed="rId1"/>
          <a:stretch>
            <a:fillRect/>
          </a:stretch>
        </p:blipFill>
        <p:spPr>
          <a:xfrm>
            <a:off x="745450" y="1638062"/>
            <a:ext cx="11691580" cy="4425196"/>
          </a:xfrm>
          <a:prstGeom prst="rect">
            <a:avLst/>
          </a:prstGeom>
        </p:spPr>
      </p:pic>
      <p:sp>
        <p:nvSpPr>
          <p:cNvPr id="4" name="Text 1"/>
          <p:cNvSpPr/>
          <p:nvPr/>
        </p:nvSpPr>
        <p:spPr>
          <a:xfrm>
            <a:off x="745450" y="6382702"/>
            <a:ext cx="13139499" cy="626507"/>
          </a:xfrm>
          <a:prstGeom prst="rect">
            <a:avLst/>
          </a:prstGeom>
          <a:noFill/>
          <a:ln/>
        </p:spPr>
        <p:txBody>
          <a:bodyPr wrap="square" lIns="0" tIns="0" rIns="0" bIns="0" rtlCol="0" anchor="t"/>
          <a:lstStyle/>
          <a:p>
            <a:pPr indent="0" marL="0">
              <a:lnSpc>
                <a:spcPts val="2450"/>
              </a:lnSpc>
              <a:buNone/>
            </a:pPr>
            <a:r>
              <a:rPr lang="en-US" sz="1950" dirty="0">
                <a:solidFill>
                  <a:srgbClr val="F98AC7"/>
                </a:solidFill>
                <a:latin typeface="Lora" pitchFamily="34" charset="0"/>
                <a:ea typeface="Lora" pitchFamily="34" charset="-122"/>
                <a:cs typeface="Lora" pitchFamily="34" charset="-120"/>
              </a:rPr>
              <a:t>This is the Unprepared Datasets of amazon which need to be clean,and organize to calculate the performanse analysis of Quarter 1 2025. Let suppose —</a:t>
            </a:r>
            <a:endParaRPr lang="en-US" sz="1950" dirty="0"/>
          </a:p>
        </p:txBody>
      </p:sp>
      <p:sp>
        <p:nvSpPr>
          <p:cNvPr id="5" name="Text 2"/>
          <p:cNvSpPr/>
          <p:nvPr/>
        </p:nvSpPr>
        <p:spPr>
          <a:xfrm>
            <a:off x="745450" y="7328654"/>
            <a:ext cx="13139499" cy="340757"/>
          </a:xfrm>
          <a:prstGeom prst="rect">
            <a:avLst/>
          </a:prstGeom>
          <a:noFill/>
          <a:ln/>
        </p:spPr>
        <p:txBody>
          <a:bodyPr wrap="none" lIns="0" tIns="0" rIns="0" bIns="0" rtlCol="0" anchor="t"/>
          <a:lstStyle/>
          <a:p>
            <a:pPr indent="0" marL="0">
              <a:lnSpc>
                <a:spcPts val="2650"/>
              </a:lnSpc>
              <a:buNone/>
            </a:pP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675084"/>
            <a:ext cx="6279952"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Data Cleaning Process…</a:t>
            </a:r>
            <a:endParaRPr lang="en-US" sz="4400" dirty="0"/>
          </a:p>
        </p:txBody>
      </p:sp>
      <p:sp>
        <p:nvSpPr>
          <p:cNvPr id="3" name="Text 1"/>
          <p:cNvSpPr/>
          <p:nvPr/>
        </p:nvSpPr>
        <p:spPr>
          <a:xfrm>
            <a:off x="837724" y="1857851"/>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1"/>
            </a:pPr>
            <a:r>
              <a:rPr lang="en-US" sz="1850" dirty="0">
                <a:solidFill>
                  <a:srgbClr val="D6E5EF"/>
                </a:solidFill>
                <a:latin typeface="Source Sans Pro" pitchFamily="34" charset="0"/>
                <a:ea typeface="Source Sans Pro" pitchFamily="34" charset="-122"/>
                <a:cs typeface="Source Sans Pro" pitchFamily="34" charset="-120"/>
              </a:rPr>
              <a:t>Remove that Column Which is not useful to analyse the sales performance. </a:t>
            </a:r>
            <a:endParaRPr lang="en-US" sz="1850" dirty="0"/>
          </a:p>
        </p:txBody>
      </p:sp>
      <p:sp>
        <p:nvSpPr>
          <p:cNvPr id="4" name="Text 2"/>
          <p:cNvSpPr/>
          <p:nvPr/>
        </p:nvSpPr>
        <p:spPr>
          <a:xfrm>
            <a:off x="837724" y="2324576"/>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2"/>
            </a:pPr>
            <a:r>
              <a:rPr lang="en-US" sz="1850" dirty="0">
                <a:solidFill>
                  <a:srgbClr val="D6E5EF"/>
                </a:solidFill>
                <a:latin typeface="Source Sans Pro" pitchFamily="34" charset="0"/>
                <a:ea typeface="Source Sans Pro" pitchFamily="34" charset="-122"/>
                <a:cs typeface="Source Sans Pro" pitchFamily="34" charset="-120"/>
              </a:rPr>
              <a:t>about_product,user_id,user_name,review_id,review_title,review_content,img_link,product_link remove all these column</a:t>
            </a:r>
            <a:endParaRPr lang="en-US" sz="1850" dirty="0"/>
          </a:p>
        </p:txBody>
      </p:sp>
      <p:sp>
        <p:nvSpPr>
          <p:cNvPr id="5" name="Text 3"/>
          <p:cNvSpPr/>
          <p:nvPr/>
        </p:nvSpPr>
        <p:spPr>
          <a:xfrm>
            <a:off x="837724" y="2791301"/>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3"/>
            </a:pPr>
            <a:r>
              <a:rPr lang="en-US" sz="1850" dirty="0">
                <a:solidFill>
                  <a:srgbClr val="D6E5EF"/>
                </a:solidFill>
                <a:latin typeface="Source Sans Pro" pitchFamily="34" charset="0"/>
                <a:ea typeface="Source Sans Pro" pitchFamily="34" charset="-122"/>
                <a:cs typeface="Source Sans Pro" pitchFamily="34" charset="-120"/>
              </a:rPr>
              <a:t>Cleaned Discount_prize,Actual_prize,Discount _percentage column.</a:t>
            </a:r>
            <a:endParaRPr lang="en-US" sz="1850" dirty="0"/>
          </a:p>
        </p:txBody>
      </p:sp>
      <p:sp>
        <p:nvSpPr>
          <p:cNvPr id="6" name="Text 4"/>
          <p:cNvSpPr/>
          <p:nvPr/>
        </p:nvSpPr>
        <p:spPr>
          <a:xfrm>
            <a:off x="837724" y="3258026"/>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4"/>
            </a:pPr>
            <a:r>
              <a:rPr lang="en-US" sz="1850" dirty="0">
                <a:solidFill>
                  <a:srgbClr val="D6E5EF"/>
                </a:solidFill>
                <a:latin typeface="Source Sans Pro" pitchFamily="34" charset="0"/>
                <a:ea typeface="Source Sans Pro" pitchFamily="34" charset="-122"/>
                <a:cs typeface="Source Sans Pro" pitchFamily="34" charset="-120"/>
              </a:rPr>
              <a:t>Change the Category name by this formula </a:t>
            </a:r>
            <a:endParaRPr lang="en-US" sz="1850" dirty="0"/>
          </a:p>
        </p:txBody>
      </p:sp>
      <p:sp>
        <p:nvSpPr>
          <p:cNvPr id="7" name="Text 5"/>
          <p:cNvSpPr/>
          <p:nvPr/>
        </p:nvSpPr>
        <p:spPr>
          <a:xfrm>
            <a:off x="837724" y="3910251"/>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=LEFT (ColumnName :SEARCH("|",ColumnName &amp; "|",)-1) </a:t>
            </a:r>
            <a:endParaRPr lang="en-US" sz="1850" dirty="0"/>
          </a:p>
        </p:txBody>
      </p:sp>
      <p:sp>
        <p:nvSpPr>
          <p:cNvPr id="8" name="Text 6"/>
          <p:cNvSpPr/>
          <p:nvPr/>
        </p:nvSpPr>
        <p:spPr>
          <a:xfrm>
            <a:off x="837724" y="4562475"/>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it will sort the category .</a:t>
            </a:r>
            <a:endParaRPr lang="en-US" sz="1850" dirty="0"/>
          </a:p>
        </p:txBody>
      </p:sp>
      <p:sp>
        <p:nvSpPr>
          <p:cNvPr id="9" name="Text 7"/>
          <p:cNvSpPr/>
          <p:nvPr/>
        </p:nvSpPr>
        <p:spPr>
          <a:xfrm>
            <a:off x="837724" y="5214699"/>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5.   Convert pricing and discount fields into numerical values.</a:t>
            </a:r>
            <a:endParaRPr lang="en-US" sz="1850" dirty="0"/>
          </a:p>
        </p:txBody>
      </p:sp>
      <p:sp>
        <p:nvSpPr>
          <p:cNvPr id="10" name="Text 8"/>
          <p:cNvSpPr/>
          <p:nvPr/>
        </p:nvSpPr>
        <p:spPr>
          <a:xfrm>
            <a:off x="837724" y="5866924"/>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6.   Perform data consistency checks to remove duplicates and inconsistencies.</a:t>
            </a:r>
            <a:endParaRPr lang="en-US" sz="1850" dirty="0"/>
          </a:p>
        </p:txBody>
      </p:sp>
      <p:sp>
        <p:nvSpPr>
          <p:cNvPr id="11" name="Text 9"/>
          <p:cNvSpPr/>
          <p:nvPr/>
        </p:nvSpPr>
        <p:spPr>
          <a:xfrm>
            <a:off x="837724" y="6519148"/>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7.  Add the Rating Higher/Lower/Average using If formula </a:t>
            </a:r>
            <a:endParaRPr lang="en-US" sz="1850" dirty="0"/>
          </a:p>
        </p:txBody>
      </p:sp>
      <p:sp>
        <p:nvSpPr>
          <p:cNvPr id="12" name="Text 10"/>
          <p:cNvSpPr/>
          <p:nvPr/>
        </p:nvSpPr>
        <p:spPr>
          <a:xfrm>
            <a:off x="837724" y="7171373"/>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=IF(Range&gt;=4,"Higher",IF(Range&gt;=3,"Average","Lower"))</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837724" y="1124903"/>
            <a:ext cx="7093744"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Assumptions &amp; Constraints</a:t>
            </a:r>
            <a:endParaRPr lang="en-US" sz="4400" dirty="0"/>
          </a:p>
        </p:txBody>
      </p:sp>
      <p:pic>
        <p:nvPicPr>
          <p:cNvPr id="4" name="Image 1" descr="preencoded.png">    </p:cNvPr>
          <p:cNvPicPr>
            <a:picLocks noChangeAspect="1"/>
          </p:cNvPicPr>
          <p:nvPr/>
        </p:nvPicPr>
        <p:blipFill>
          <a:blip r:embed="rId2"/>
          <a:stretch>
            <a:fillRect/>
          </a:stretch>
        </p:blipFill>
        <p:spPr>
          <a:xfrm>
            <a:off x="837724" y="2187893"/>
            <a:ext cx="598408" cy="598408"/>
          </a:xfrm>
          <a:prstGeom prst="rect">
            <a:avLst/>
          </a:prstGeom>
        </p:spPr>
      </p:pic>
      <p:sp>
        <p:nvSpPr>
          <p:cNvPr id="5" name="Text 1"/>
          <p:cNvSpPr/>
          <p:nvPr/>
        </p:nvSpPr>
        <p:spPr>
          <a:xfrm>
            <a:off x="837724" y="302561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Sales Data</a:t>
            </a:r>
            <a:endParaRPr lang="en-US" sz="2200" dirty="0"/>
          </a:p>
        </p:txBody>
      </p:sp>
      <p:sp>
        <p:nvSpPr>
          <p:cNvPr id="6" name="Text 2"/>
          <p:cNvSpPr/>
          <p:nvPr/>
        </p:nvSpPr>
        <p:spPr>
          <a:xfrm>
            <a:off x="837724" y="3521154"/>
            <a:ext cx="4469130"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Actual sales data is not available, and sales volume is estimated using rating count.</a:t>
            </a:r>
            <a:endParaRPr lang="en-US" sz="1850" dirty="0"/>
          </a:p>
        </p:txBody>
      </p:sp>
      <p:pic>
        <p:nvPicPr>
          <p:cNvPr id="7" name="Image 2" descr="preencoded.png">    </p:cNvPr>
          <p:cNvPicPr>
            <a:picLocks noChangeAspect="1"/>
          </p:cNvPicPr>
          <p:nvPr/>
        </p:nvPicPr>
        <p:blipFill>
          <a:blip r:embed="rId3"/>
          <a:stretch>
            <a:fillRect/>
          </a:stretch>
        </p:blipFill>
        <p:spPr>
          <a:xfrm>
            <a:off x="5665827" y="2187893"/>
            <a:ext cx="598408" cy="598408"/>
          </a:xfrm>
          <a:prstGeom prst="rect">
            <a:avLst/>
          </a:prstGeom>
        </p:spPr>
      </p:pic>
      <p:sp>
        <p:nvSpPr>
          <p:cNvPr id="8" name="Text 3"/>
          <p:cNvSpPr/>
          <p:nvPr/>
        </p:nvSpPr>
        <p:spPr>
          <a:xfrm>
            <a:off x="5665827" y="302561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Conversion Factor</a:t>
            </a:r>
            <a:endParaRPr lang="en-US" sz="2200" dirty="0"/>
          </a:p>
        </p:txBody>
      </p:sp>
      <p:sp>
        <p:nvSpPr>
          <p:cNvPr id="9" name="Text 4"/>
          <p:cNvSpPr/>
          <p:nvPr/>
        </p:nvSpPr>
        <p:spPr>
          <a:xfrm>
            <a:off x="5665827" y="3521154"/>
            <a:ext cx="4469249"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Conversion factor (10) is assumed for estimating sales from ratings.</a:t>
            </a:r>
            <a:endParaRPr lang="en-US" sz="1850" dirty="0"/>
          </a:p>
        </p:txBody>
      </p:sp>
      <p:pic>
        <p:nvPicPr>
          <p:cNvPr id="10" name="Image 3" descr="preencoded.png">    </p:cNvPr>
          <p:cNvPicPr>
            <a:picLocks noChangeAspect="1"/>
          </p:cNvPicPr>
          <p:nvPr/>
        </p:nvPicPr>
        <p:blipFill>
          <a:blip r:embed="rId4"/>
          <a:stretch>
            <a:fillRect/>
          </a:stretch>
        </p:blipFill>
        <p:spPr>
          <a:xfrm>
            <a:off x="837724" y="5005268"/>
            <a:ext cx="598408" cy="598408"/>
          </a:xfrm>
          <a:prstGeom prst="rect">
            <a:avLst/>
          </a:prstGeom>
        </p:spPr>
      </p:pic>
      <p:sp>
        <p:nvSpPr>
          <p:cNvPr id="11" name="Text 5"/>
          <p:cNvSpPr/>
          <p:nvPr/>
        </p:nvSpPr>
        <p:spPr>
          <a:xfrm>
            <a:off x="837724" y="584299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Missing Values</a:t>
            </a:r>
            <a:endParaRPr lang="en-US" sz="2200" dirty="0"/>
          </a:p>
        </p:txBody>
      </p:sp>
      <p:sp>
        <p:nvSpPr>
          <p:cNvPr id="12" name="Text 6"/>
          <p:cNvSpPr/>
          <p:nvPr/>
        </p:nvSpPr>
        <p:spPr>
          <a:xfrm>
            <a:off x="837724" y="6338530"/>
            <a:ext cx="4469130"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Some missing values are handled using average-based imputation.</a:t>
            </a:r>
            <a:endParaRPr lang="en-US" sz="1850" dirty="0"/>
          </a:p>
        </p:txBody>
      </p:sp>
      <p:pic>
        <p:nvPicPr>
          <p:cNvPr id="13" name="Image 4" descr="preencoded.png">    </p:cNvPr>
          <p:cNvPicPr>
            <a:picLocks noChangeAspect="1"/>
          </p:cNvPicPr>
          <p:nvPr/>
        </p:nvPicPr>
        <p:blipFill>
          <a:blip r:embed="rId5"/>
          <a:stretch>
            <a:fillRect/>
          </a:stretch>
        </p:blipFill>
        <p:spPr>
          <a:xfrm>
            <a:off x="5665827" y="5005268"/>
            <a:ext cx="598408" cy="598408"/>
          </a:xfrm>
          <a:prstGeom prst="rect">
            <a:avLst/>
          </a:prstGeom>
        </p:spPr>
      </p:pic>
      <p:sp>
        <p:nvSpPr>
          <p:cNvPr id="14" name="Text 7"/>
          <p:cNvSpPr/>
          <p:nvPr/>
        </p:nvSpPr>
        <p:spPr>
          <a:xfrm>
            <a:off x="5665827" y="584299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Data Accuracy</a:t>
            </a:r>
            <a:endParaRPr lang="en-US" sz="2200" dirty="0"/>
          </a:p>
        </p:txBody>
      </p:sp>
      <p:sp>
        <p:nvSpPr>
          <p:cNvPr id="15" name="Text 8"/>
          <p:cNvSpPr/>
          <p:nvPr/>
        </p:nvSpPr>
        <p:spPr>
          <a:xfrm>
            <a:off x="5665827" y="6338530"/>
            <a:ext cx="4469249"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Data accuracy depends on the quality of the Amazon dataset.</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313277"/>
            <a:ext cx="10320576"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Sales Estimation &amp; Revenue Calculation</a:t>
            </a:r>
            <a:endParaRPr lang="en-US" sz="4400" dirty="0"/>
          </a:p>
        </p:txBody>
      </p:sp>
      <p:sp>
        <p:nvSpPr>
          <p:cNvPr id="4" name="Text 1"/>
          <p:cNvSpPr/>
          <p:nvPr/>
        </p:nvSpPr>
        <p:spPr>
          <a:xfrm>
            <a:off x="837724" y="5376267"/>
            <a:ext cx="12954952"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Since actual sales quantity is not available, an estimated sales quantity is calculated using: </a:t>
            </a:r>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Estimated Sales = rating_count * Conversion Factor (10). </a:t>
            </a:r>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Total revenue is calculated using the formula: -</a:t>
            </a:r>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Total Revenue = Discounted Price * Estimated Sales Count.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200626"/>
            <a:ext cx="11471196"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Cleaned And Prepared Data Set For Analysis</a:t>
            </a:r>
            <a:endParaRPr lang="en-US" sz="4400" dirty="0"/>
          </a:p>
        </p:txBody>
      </p:sp>
      <p:pic>
        <p:nvPicPr>
          <p:cNvPr id="3" name="Image 0" descr="preencoded.png">    </p:cNvPr>
          <p:cNvPicPr>
            <a:picLocks noChangeAspect="1"/>
          </p:cNvPicPr>
          <p:nvPr/>
        </p:nvPicPr>
        <p:blipFill>
          <a:blip r:embed="rId1"/>
          <a:stretch>
            <a:fillRect/>
          </a:stretch>
        </p:blipFill>
        <p:spPr>
          <a:xfrm>
            <a:off x="837724" y="2383393"/>
            <a:ext cx="12954952" cy="46454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485787"/>
            <a:ext cx="5818703"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Sales Analysis Insights</a:t>
            </a:r>
            <a:endParaRPr lang="en-US" sz="4400" dirty="0"/>
          </a:p>
        </p:txBody>
      </p:sp>
      <p:sp>
        <p:nvSpPr>
          <p:cNvPr id="3" name="Text 1"/>
          <p:cNvSpPr/>
          <p:nvPr/>
        </p:nvSpPr>
        <p:spPr>
          <a:xfrm>
            <a:off x="837724" y="3788093"/>
            <a:ext cx="3162062"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Top Revenue Categories</a:t>
            </a:r>
            <a:endParaRPr lang="en-US" sz="2200" dirty="0"/>
          </a:p>
        </p:txBody>
      </p:sp>
      <p:sp>
        <p:nvSpPr>
          <p:cNvPr id="4" name="Text 2"/>
          <p:cNvSpPr/>
          <p:nvPr/>
        </p:nvSpPr>
        <p:spPr>
          <a:xfrm>
            <a:off x="837724" y="4379357"/>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top 5 revenue-generating categories are Electronics, Home &amp; Kitchen, Computers &amp; Accessories, Musical Instruments, and Office Products.</a:t>
            </a:r>
            <a:endParaRPr lang="en-US" sz="1850" dirty="0"/>
          </a:p>
        </p:txBody>
      </p:sp>
      <p:sp>
        <p:nvSpPr>
          <p:cNvPr id="5" name="Text 3"/>
          <p:cNvSpPr/>
          <p:nvPr/>
        </p:nvSpPr>
        <p:spPr>
          <a:xfrm>
            <a:off x="7614761" y="3788093"/>
            <a:ext cx="4068604"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Highest Discounted Categories</a:t>
            </a:r>
            <a:endParaRPr lang="en-US" sz="2200" dirty="0"/>
          </a:p>
        </p:txBody>
      </p:sp>
      <p:sp>
        <p:nvSpPr>
          <p:cNvPr id="6" name="Text 4"/>
          <p:cNvSpPr/>
          <p:nvPr/>
        </p:nvSpPr>
        <p:spPr>
          <a:xfrm>
            <a:off x="7614761" y="4379357"/>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highest discounted categories are Home Improvement, Computers &amp; Accessories, Health &amp; Personal Care, Electronics etc.</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2025-02-25T07:16:11Z</dcterms:created>
  <dcterms:modified xsi:type="dcterms:W3CDTF">2025-02-25T07:16:11Z</dcterms:modified>
</cp:coreProperties>
</file>